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60" r:id="rId8"/>
    <p:sldId id="261" r:id="rId9"/>
    <p:sldId id="272" r:id="rId10"/>
    <p:sldId id="273" r:id="rId11"/>
    <p:sldId id="274" r:id="rId12"/>
    <p:sldId id="263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F0A22E"/>
                </a:solidFill>
                <a:latin typeface="+mn-lt"/>
                <a:ea typeface="+mn-ea"/>
                <a:cs typeface="+mn-cs"/>
              </a:defRPr>
            </a:pPr>
            <a:r>
              <a:rPr lang="ru-RU" sz="1800" i="1" dirty="0" smtClean="0"/>
              <a:t>Диаграмма 1. Количество погибших птенцов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F0A22E"/>
                </a:solidFill>
                <a:latin typeface="+mn-lt"/>
                <a:ea typeface="+mn-ea"/>
                <a:cs typeface="+mn-cs"/>
              </a:defRPr>
            </a:pPr>
            <a:endParaRPr lang="ru-RU" dirty="0">
              <a:solidFill>
                <a:schemeClr val="accent1"/>
              </a:solidFill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Куры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Опыт 1</c:v>
                </c:pt>
                <c:pt idx="1">
                  <c:v>Опыт 2</c:v>
                </c:pt>
                <c:pt idx="2">
                  <c:v>Опыт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1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Мускусные утки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Опыт 1</c:v>
                </c:pt>
                <c:pt idx="1">
                  <c:v>Опыт 2</c:v>
                </c:pt>
                <c:pt idx="2">
                  <c:v>Опыт 3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Башкирские утки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Опыт 1</c:v>
                </c:pt>
                <c:pt idx="1">
                  <c:v>Опыт 2</c:v>
                </c:pt>
                <c:pt idx="2">
                  <c:v>Опыт 3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</c:v>
                </c:pt>
                <c:pt idx="2">
                  <c:v>4</c:v>
                </c:pt>
              </c:numCache>
            </c:numRef>
          </c:val>
        </c:ser>
        <c:dLbls>
          <c:showVal val="1"/>
        </c:dLbls>
        <c:overlap val="-25"/>
        <c:axId val="91877376"/>
        <c:axId val="91878912"/>
      </c:barChart>
      <c:catAx>
        <c:axId val="91877376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ru-RU"/>
          </a:p>
        </c:txPr>
        <c:crossAx val="91878912"/>
        <c:crosses val="autoZero"/>
        <c:auto val="1"/>
        <c:lblAlgn val="ctr"/>
        <c:lblOffset val="100"/>
      </c:catAx>
      <c:valAx>
        <c:axId val="91878912"/>
        <c:scaling>
          <c:orientation val="minMax"/>
        </c:scaling>
        <c:delete val="1"/>
        <c:axPos val="l"/>
        <c:numFmt formatCode="General" sourceLinked="1"/>
        <c:tickLblPos val="none"/>
        <c:crossAx val="91877376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12436673094434626"/>
          <c:y val="0.12580858482493121"/>
          <c:w val="0.75466776474369279"/>
          <c:h val="7.2701212979425653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Куры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0%</c:formatCode>
                <c:ptCount val="3"/>
                <c:pt idx="0">
                  <c:v>0.5</c:v>
                </c:pt>
                <c:pt idx="1">
                  <c:v>0.9</c:v>
                </c:pt>
                <c:pt idx="2">
                  <c:v>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Мускусные утки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Лист1!$C$2:$C$4</c:f>
              <c:numCache>
                <c:formatCode>0%</c:formatCode>
                <c:ptCount val="3"/>
                <c:pt idx="0">
                  <c:v>0.5</c:v>
                </c:pt>
                <c:pt idx="1">
                  <c:v>0.8</c:v>
                </c:pt>
                <c:pt idx="2">
                  <c:v>0.30000000000000016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Башкирские утки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Лист1!$D$2:$D$4</c:f>
              <c:numCache>
                <c:formatCode>0%</c:formatCode>
                <c:ptCount val="3"/>
                <c:pt idx="0">
                  <c:v>0.70000000000000029</c:v>
                </c:pt>
                <c:pt idx="1">
                  <c:v>1</c:v>
                </c:pt>
                <c:pt idx="2">
                  <c:v>0.60000000000000031</c:v>
                </c:pt>
              </c:numCache>
            </c:numRef>
          </c:val>
        </c:ser>
        <c:dLbls>
          <c:showVal val="1"/>
        </c:dLbls>
        <c:overlap val="-25"/>
        <c:axId val="78505472"/>
        <c:axId val="78507008"/>
      </c:barChart>
      <c:catAx>
        <c:axId val="78505472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crossAx val="78507008"/>
        <c:crosses val="autoZero"/>
        <c:auto val="1"/>
        <c:lblAlgn val="ctr"/>
        <c:lblOffset val="100"/>
      </c:catAx>
      <c:valAx>
        <c:axId val="78507008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78505472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>
              <a:solidFill>
                <a:schemeClr val="accent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8A5185A-6970-429A-AD5A-CC561129CE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F2C068-EEFF-44DA-B280-361CA14B9D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80728"/>
            <a:ext cx="6480048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Влияние условий хранения яиц домашней птицы на их выводимость.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3573016"/>
            <a:ext cx="3456384" cy="1752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Работу выполнил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Травин Игорь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ученик 9 «Б» класса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научный руководитель 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err="1" smtClean="0">
                <a:solidFill>
                  <a:schemeClr val="accent1"/>
                </a:solidFill>
              </a:rPr>
              <a:t>Тисленко</a:t>
            </a:r>
            <a:r>
              <a:rPr lang="ru-RU" dirty="0" smtClean="0">
                <a:solidFill>
                  <a:schemeClr val="accent1"/>
                </a:solidFill>
              </a:rPr>
              <a:t> Л.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Санкт-Петербург 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2017 г.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467600" cy="836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Патологии развития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C:\Users\User\Desktop\2015-06-03 заявление\0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338437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2015-06-03 заявление\013 (2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149080"/>
            <a:ext cx="3096344" cy="225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7544" y="3501008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Кровяное кольцо, эмбрион погиб на раннем сроке 6 дней инкубации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648866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Эмбрион погиб на сроке 12 дней инкубации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9" name="Рисунок 8" descr="C:\Users\User\Desktop\2016-11 (ноя)\004 (2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908720"/>
            <a:ext cx="32470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716016" y="321297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фото "кровяное кольцо" эмбрион погибший на ранних сроках инкубации (утиное яйцо)</a:t>
            </a:r>
            <a:br>
              <a:rPr lang="ru-RU" dirty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User\Desktop\2015-06-03 заявление\010 (2) - коп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04664"/>
            <a:ext cx="28083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2015-06-03 заявление\0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861048"/>
            <a:ext cx="28083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2015-06-03 заявление\02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861048"/>
            <a:ext cx="2808312" cy="194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520" y="580526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Проклюнувшийся и погибший цыпленок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249289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Яйцо с неиспользованным белком 3 срок инкубации</a:t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580526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«Задохлик»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Рисунок 10" descr="C:\Users\User\Desktop\2016-11 (ноя)\00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04664"/>
            <a:ext cx="3020695" cy="226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79512" y="2636912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Фото "замерший зародыш" эмбрион погибший на сроке 15-17 дней инкубации (утиное яйцо)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Результаты инкубации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587727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i="1" dirty="0" smtClean="0">
              <a:solidFill>
                <a:schemeClr val="accent1"/>
              </a:solidFill>
            </a:endParaRPr>
          </a:p>
          <a:p>
            <a:endParaRPr lang="ru-RU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Процент вывода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556792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Заключение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27168" cy="211683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Наиболее благоприятным для хранения инкубационного яйца в течении 7 дней является режим с температурой 12-15°С и влажностью воздуха 70%. 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C:\Users\User\Pictures\2016-07-13\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8010" y="3645024"/>
            <a:ext cx="3648405" cy="2736304"/>
          </a:xfrm>
          <a:prstGeom prst="rect">
            <a:avLst/>
          </a:prstGeom>
          <a:noFill/>
        </p:spPr>
      </p:pic>
      <p:pic>
        <p:nvPicPr>
          <p:cNvPr id="3075" name="Picture 3" descr="C:\Users\User\Pictures\2015-07-10\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3645024"/>
            <a:ext cx="3648405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Цель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работы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4618856" cy="4853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Целью опытов будет определение оптимальных параметров хранения инкубационного яйца   в домашних условиях при необходимости  увеличении сроков сбора и выявление  возможных последствия нарушения режима	</a:t>
            </a:r>
          </a:p>
          <a:p>
            <a:endParaRPr lang="ru-RU" i="1" dirty="0"/>
          </a:p>
        </p:txBody>
      </p:sp>
      <p:pic>
        <p:nvPicPr>
          <p:cNvPr id="1026" name="Picture 2" descr="C:\Users\User\Desktop\павловцы\P10107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00808"/>
            <a:ext cx="3936437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Устройство инкубатора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682752" cy="442108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-Камера, корпус инкубатора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-Лотки инкубатора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-Специальные поворотные устройства инкубатора.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-Система </a:t>
            </a:r>
            <a:r>
              <a:rPr lang="ru-RU" dirty="0" err="1" smtClean="0">
                <a:solidFill>
                  <a:schemeClr val="accent1"/>
                </a:solidFill>
              </a:rPr>
              <a:t>электрообогрева</a:t>
            </a:r>
            <a:r>
              <a:rPr lang="ru-RU" dirty="0" smtClean="0">
                <a:solidFill>
                  <a:schemeClr val="accent1"/>
                </a:solidFill>
              </a:rPr>
              <a:t> инкубатора.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-Система охлаждения инкубатора.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-Система увлажнения яиц в инкубаторе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-Система вентиляции в инкубаторе.</a:t>
            </a: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C:\Users\User\Pictures\2016-01-27\07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3888432" cy="319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Строение яйца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7467600" cy="4525963"/>
          </a:xfrm>
        </p:spPr>
        <p:txBody>
          <a:bodyPr/>
          <a:lstStyle/>
          <a:p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 descr="&amp;scy;&amp;tcy;&amp;rcy;&amp;ocy;&amp;iecy;&amp;ncy;&amp;icy;&amp;iecy; &amp;yacy;&amp;jcy;&amp;tscy;&amp;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2520280" cy="301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3707904" y="2136338"/>
            <a:ext cx="543609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1 - скорлупа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, 3 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подскорлуповая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оболочка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4,13 - канатик (градинки)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5,6,12 - белок (разный по консистенции)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7 - желточная оболочка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8,10,11 - желток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9 - зародышевый диск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14 - воздушная камера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пуга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15 - кутикула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наскорлуповая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пленка)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32656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Развитие цыпленка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" name="Рисунок 4" descr="http://tsypa-tsypa.ru/images/image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266429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ypa-tsypa.ru/images/image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77072"/>
            <a:ext cx="26642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sypa-tsypa.ru/images/image0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2664296" cy="205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sypa-tsypa.ru/images/image01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293096"/>
            <a:ext cx="266429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7544" y="350100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1-ые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616530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3-и сутки </a:t>
            </a:r>
            <a:r>
              <a:rPr lang="ru-RU" dirty="0">
                <a:solidFill>
                  <a:srgbClr val="FFC000"/>
                </a:solidFill>
              </a:rPr>
              <a:t>р</a:t>
            </a:r>
            <a:r>
              <a:rPr lang="ru-RU" dirty="0" smtClean="0">
                <a:solidFill>
                  <a:srgbClr val="FFC000"/>
                </a:solidFill>
              </a:rPr>
              <a:t>азвития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342900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6-ые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63093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11-ые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tsypa-tsypa.ru/images/image0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2736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sypa-tsypa.ru/images/image0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861048"/>
            <a:ext cx="2725768" cy="205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sypa-tsypa.ru/images/image01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980728"/>
            <a:ext cx="27363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1" name="Picture 1" descr="C:\Users\User\Desktop\павловцы\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861048"/>
            <a:ext cx="2784309" cy="20882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3568" y="321297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13-ые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60212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18-ые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314096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19-ые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2040" y="616530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21-ые сутки развития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Развитие утенка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1266" name="Picture 2" descr="C:\Users\User\Pictures\2016-06-09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556792"/>
            <a:ext cx="3888432" cy="2916324"/>
          </a:xfrm>
          <a:prstGeom prst="rect">
            <a:avLst/>
          </a:prstGeom>
          <a:noFill/>
        </p:spPr>
      </p:pic>
      <p:pic>
        <p:nvPicPr>
          <p:cNvPr id="11267" name="Picture 3" descr="C:\Users\User\Pictures\2016-06-09\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3803915" cy="285293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Опыты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916832"/>
          <a:ext cx="7920879" cy="2808312"/>
        </p:xfrm>
        <a:graphic>
          <a:graphicData uri="http://schemas.openxmlformats.org/drawingml/2006/table">
            <a:tbl>
              <a:tblPr/>
              <a:tblGrid>
                <a:gridCol w="2640017"/>
                <a:gridCol w="2640017"/>
                <a:gridCol w="2640845"/>
              </a:tblGrid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№ опыта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Температура </a:t>
                      </a:r>
                      <a:r>
                        <a:rPr lang="en-US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°C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Срок хранения</a:t>
                      </a:r>
                      <a:endParaRPr lang="ru-RU" sz="200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endParaRPr lang="ru-RU" sz="200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5-8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7</a:t>
                      </a:r>
                      <a:endParaRPr lang="ru-RU" sz="200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endParaRPr lang="ru-RU" sz="200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12-15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7</a:t>
                      </a:r>
                      <a:endParaRPr lang="ru-RU" sz="200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207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20-22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solidFill>
                            <a:schemeClr val="accent1"/>
                          </a:solidFill>
                          <a:latin typeface="Calibri"/>
                          <a:ea typeface="Times New Roman"/>
                        </a:rPr>
                        <a:t>7</a:t>
                      </a:r>
                      <a:endParaRPr lang="ru-RU" sz="2000" dirty="0">
                        <a:solidFill>
                          <a:schemeClr val="accent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494116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Яйца разных видов: куры-русская белая, башкирская утка, мускусная утка  будут  храниться в опытных условиях  в течении недели. Затем будет проведена искусственная инкубация, чтобы  определить оптимальный срок сбора 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Контроль инкубации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1"/>
                </a:solidFill>
              </a:rPr>
              <a:t>Овоскопирование</a:t>
            </a:r>
            <a:r>
              <a:rPr lang="ru-RU" dirty="0" smtClean="0">
                <a:solidFill>
                  <a:schemeClr val="accent1"/>
                </a:solidFill>
              </a:rPr>
              <a:t> – это метод определения качества инкубационного яйца путем просвечивания его пучком света. 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556792"/>
            <a:ext cx="2553909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89040"/>
            <a:ext cx="2571768" cy="228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101</TotalTime>
  <Words>285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Влияние условий хранения яиц домашней птицы на их выводимость. </vt:lpstr>
      <vt:lpstr>Цель работы</vt:lpstr>
      <vt:lpstr>Устройство инкубатора</vt:lpstr>
      <vt:lpstr>Строение яйца</vt:lpstr>
      <vt:lpstr>Развитие цыпленка</vt:lpstr>
      <vt:lpstr>Слайд 6</vt:lpstr>
      <vt:lpstr>Развитие утенка</vt:lpstr>
      <vt:lpstr>Опыты</vt:lpstr>
      <vt:lpstr>Контроль инкубации</vt:lpstr>
      <vt:lpstr>Патологии развития </vt:lpstr>
      <vt:lpstr>Слайд 11</vt:lpstr>
      <vt:lpstr>Результаты инкубации</vt:lpstr>
      <vt:lpstr>Процент вывода</vt:lpstr>
      <vt:lpstr>Заключение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условий хранения яиц домашней птицы на их выводимость.</dc:title>
  <dc:creator>User</dc:creator>
  <cp:lastModifiedBy>User</cp:lastModifiedBy>
  <cp:revision>11</cp:revision>
  <dcterms:created xsi:type="dcterms:W3CDTF">2017-02-01T15:39:22Z</dcterms:created>
  <dcterms:modified xsi:type="dcterms:W3CDTF">2017-02-28T19:37:43Z</dcterms:modified>
</cp:coreProperties>
</file>